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1955" r:id="rId2"/>
    <p:sldId id="8572" r:id="rId3"/>
    <p:sldId id="2765" r:id="rId4"/>
    <p:sldId id="8569" r:id="rId5"/>
    <p:sldId id="8574" r:id="rId6"/>
    <p:sldId id="8576" r:id="rId7"/>
    <p:sldId id="8577" r:id="rId8"/>
    <p:sldId id="8578" r:id="rId9"/>
    <p:sldId id="85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60D82-E1C5-428A-A382-4DF0610E42D1}" v="16" dt="2024-01-25T19:11:11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7AC1D-B658-421B-BC2C-5ACDE69E509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BC268-262F-41C5-92F6-B8D6A13F0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47731-67B0-44F2-B67B-122B85BAB0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73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394682-589F-48AC-A191-079664E65F6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0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47731-67B0-44F2-B67B-122B85BAB0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14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24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BC268-262F-41C5-92F6-B8D6A13F07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BF4D-D579-4D1D-ABC4-F2AE42843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76ECD-8683-4EC9-A688-93072088B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D0EF9-3A64-433F-8F1D-B666D4F9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E22F8-F3D0-41A9-953E-EE41C628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08ED8-3F10-4F71-8260-42B179A4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06C8-BBD8-4375-9C1C-80FC2963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4C66A-729E-4C8B-8933-E14F9132B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1296C-F5CF-4443-A942-769D8E43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AB0C-96FA-4C60-A9B5-706B0AAE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98051-ED91-493A-B2D3-43CB57AD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2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4FC62-3C45-4CD8-98F9-F532D49F8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A68A6-D574-4F17-AD35-C8E1188C9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414EF-ADC0-46BF-9626-1137B97C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8FC65-EBF2-4B89-B944-1CA805E6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EEDD-EFA9-46DC-BB3D-6F6CF77C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03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2281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4" name="Picture 13" descr="Man looking at Dynamics 365 on computer" title="Microsoft brand photo">
            <a:extLst>
              <a:ext uri="{FF2B5EF4-FFF2-40B4-BE49-F238E27FC236}">
                <a16:creationId xmlns:a16="http://schemas.microsoft.com/office/drawing/2014/main" id="{66D160DD-27D8-44D5-96E3-610DCDC61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34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00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0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FACA-0135-4B56-B340-91003930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F033-0C4B-43D7-B04D-6ECDE18EB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8439D-B305-4F83-9CA0-845FD902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8FB9B-5981-4C84-9759-F97281D0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1A8A3-0FEA-44F0-9297-61664F31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4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9FE9-991A-4303-87E0-1B49E0DE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352C6-9D12-4530-92C2-B6D7CFEC6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6D078-284A-48ED-B7F9-85E053B6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2551-90B6-459C-A946-E29AA4CD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E358B-0CBD-4968-A496-186B20CF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8DE6-B4DB-4607-91B6-3B0544F3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A7A0F-A7C0-4C2D-A798-6606BA2FD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44E4B-2193-4ABC-A1EC-7E222DF5B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6259C-65CF-481B-BFE1-7F569543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899A2-1C83-4B96-A4E4-3E2BE2BA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BC2AB-1C68-4BAC-B800-E9A9064B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372C-63B9-4804-BB5A-8CED7FFB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C77BA-AA3A-4711-AE54-3FA318DE1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1A4D7-8164-4D48-BBBB-853AA092C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869A2-2967-4189-B2C7-21FA74BB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3B7F4-DF33-4421-BFED-C690DDA2E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7B6F4-7149-4AFD-B753-67E97787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938653-C377-4F24-8D23-CEEBEE83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4DEC8-91E2-42DC-B776-524D5B5F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5B2D-1254-4945-AEBF-D9153E89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F227C-8F85-461F-88E4-68648E97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747DD-3E3F-44B6-B57F-D5E544E4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B397F-881D-4F28-8BE2-9B262DFB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3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69AFB-618F-474C-A4BD-F27BB988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C2E57-0929-4408-AB42-FD528DB9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3FE4B-2EC9-4A7B-BDE0-E96F6DD7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539D-2FFB-45F3-9CB7-D80AFDCB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3761-76AC-454B-9ACB-DB6CF17C4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30C9C-7294-4CDE-8CAE-E5B07AFC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4DA6E-F534-4AB1-9E40-D5BAB8D5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561C3-5022-4CB7-8857-5F2096A2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BB10C-56E8-4E8E-B748-B024D20C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7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C4C9-B0E5-47CF-9572-F8196B37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DB455-1863-4F43-93E1-CB8309842C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D2E2D-6567-49F3-B8AC-D96ED1CAD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2AF9B-37A5-4AC3-9CF0-07392393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A879E-6A8A-4D7B-97AA-34EE6017B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3261-2492-459D-9723-851BD5BD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4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62586-7554-4841-9BD1-C41A656F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836E-388A-4052-9165-E659F04D0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1D54C-0344-4F8B-AEE0-005D3D48E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76784-8B6C-4BDA-9ADA-E3C33CDCB67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27F01-1D22-4783-BC69-7F9BDDD28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9B175-86C7-40C7-AED5-1033DF25F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3F8B-479E-451B-A86D-B9D2BD4AB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0EAA-90CD-4805-9EB0-3EA47D3D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831806"/>
            <a:ext cx="4644326" cy="701731"/>
          </a:xfrm>
        </p:spPr>
        <p:txBody>
          <a:bodyPr/>
          <a:lstStyle/>
          <a:p>
            <a:r>
              <a:rPr lang="en-US"/>
              <a:t>Power BI AI</a:t>
            </a:r>
          </a:p>
        </p:txBody>
      </p:sp>
    </p:spTree>
    <p:extLst>
      <p:ext uri="{BB962C8B-B14F-4D97-AF65-F5344CB8AC3E}">
        <p14:creationId xmlns:p14="http://schemas.microsoft.com/office/powerpoint/2010/main" val="34425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3FA7A5-3A26-4693-92DE-EB17194E6A3C}"/>
              </a:ext>
            </a:extLst>
          </p:cNvPr>
          <p:cNvSpPr/>
          <p:nvPr/>
        </p:nvSpPr>
        <p:spPr>
          <a:xfrm>
            <a:off x="194399" y="1478161"/>
            <a:ext cx="11786749" cy="84828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2345A-091F-4EC5-9CDD-2779674714B1}"/>
              </a:ext>
            </a:extLst>
          </p:cNvPr>
          <p:cNvSpPr/>
          <p:nvPr/>
        </p:nvSpPr>
        <p:spPr>
          <a:xfrm>
            <a:off x="0" y="2294566"/>
            <a:ext cx="12192000" cy="131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2D9BA4-87F3-45F9-86F8-1E2B1F3B578D}"/>
              </a:ext>
            </a:extLst>
          </p:cNvPr>
          <p:cNvSpPr txBox="1"/>
          <p:nvPr/>
        </p:nvSpPr>
        <p:spPr>
          <a:xfrm>
            <a:off x="1371366" y="1925532"/>
            <a:ext cx="187428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32743">
                      <a:srgbClr val="0078D4"/>
                    </a:gs>
                    <a:gs pos="68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defRPr>
            </a:lvl1pPr>
          </a:lstStyle>
          <a:p>
            <a:r>
              <a:rPr lang="en-US" sz="1600">
                <a:solidFill>
                  <a:schemeClr val="accent1"/>
                </a:solidFill>
              </a:rPr>
              <a:t>Data Scientists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EC478BA-2351-40D3-8677-C5EC88278024}"/>
              </a:ext>
            </a:extLst>
          </p:cNvPr>
          <p:cNvSpPr txBox="1"/>
          <p:nvPr/>
        </p:nvSpPr>
        <p:spPr>
          <a:xfrm>
            <a:off x="5495832" y="1925532"/>
            <a:ext cx="107101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32743">
                      <a:srgbClr val="0078D4"/>
                    </a:gs>
                    <a:gs pos="68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Analysts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C6D7D70D-8BAD-4E73-A8DF-682F6319FEA4}"/>
              </a:ext>
            </a:extLst>
          </p:cNvPr>
          <p:cNvSpPr txBox="1">
            <a:spLocks/>
          </p:cNvSpPr>
          <p:nvPr/>
        </p:nvSpPr>
        <p:spPr>
          <a:xfrm>
            <a:off x="389288" y="212638"/>
            <a:ext cx="1021308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0" cap="none" spc="-50" baseline="0" dirty="0" smtClean="0">
                <a:ln w="3175">
                  <a:noFill/>
                </a:ln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US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AI in Power BI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64C38DC-8935-4744-9AAD-9950EA04347B}"/>
              </a:ext>
            </a:extLst>
          </p:cNvPr>
          <p:cNvSpPr/>
          <p:nvPr/>
        </p:nvSpPr>
        <p:spPr bwMode="auto">
          <a:xfrm>
            <a:off x="5657519" y="1085936"/>
            <a:ext cx="768772" cy="768771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square" lIns="179259" tIns="143408" rIns="179259" bIns="143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077B7C8-F63D-454D-AB43-73976273BA57}"/>
              </a:ext>
            </a:extLst>
          </p:cNvPr>
          <p:cNvSpPr/>
          <p:nvPr/>
        </p:nvSpPr>
        <p:spPr bwMode="auto">
          <a:xfrm>
            <a:off x="9379329" y="1087205"/>
            <a:ext cx="768772" cy="768771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square" lIns="179259" tIns="143408" rIns="179259" bIns="143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D551588-C7F4-4B46-B509-73E9B8CCCFF3}"/>
              </a:ext>
            </a:extLst>
          </p:cNvPr>
          <p:cNvSpPr/>
          <p:nvPr/>
        </p:nvSpPr>
        <p:spPr bwMode="auto">
          <a:xfrm>
            <a:off x="1927064" y="1086662"/>
            <a:ext cx="768772" cy="768771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square" lIns="179259" tIns="143408" rIns="179259" bIns="143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57D84A48-4481-4B54-8FEB-CC12B1DCB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7830" y="1349044"/>
            <a:ext cx="271762" cy="27176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2939838-EEAD-423D-A176-9EED10A17FA5}"/>
              </a:ext>
            </a:extLst>
          </p:cNvPr>
          <p:cNvSpPr txBox="1"/>
          <p:nvPr/>
        </p:nvSpPr>
        <p:spPr>
          <a:xfrm>
            <a:off x="9028280" y="1925532"/>
            <a:ext cx="15254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2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32743">
                      <a:srgbClr val="0078D4"/>
                    </a:gs>
                    <a:gs pos="68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Business Users</a:t>
            </a:r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453933EE-4E4F-42B0-9932-56502B7ED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6027" y="1327236"/>
            <a:ext cx="434052" cy="32554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B565705F-D365-4C1B-9C5C-9BD78249D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71787" y="1371849"/>
            <a:ext cx="271762" cy="271762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87540F2C-0613-47BC-8B0A-2DF193CEF96D}"/>
              </a:ext>
            </a:extLst>
          </p:cNvPr>
          <p:cNvGrpSpPr/>
          <p:nvPr/>
        </p:nvGrpSpPr>
        <p:grpSpPr>
          <a:xfrm>
            <a:off x="4942612" y="2600099"/>
            <a:ext cx="2286000" cy="3832931"/>
            <a:chOff x="7367846" y="2749865"/>
            <a:chExt cx="2286000" cy="3832931"/>
          </a:xfrm>
          <a:solidFill>
            <a:schemeClr val="accent1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E5B9217-64CC-4FE2-82BA-892A5ABBBAF5}"/>
                </a:ext>
              </a:extLst>
            </p:cNvPr>
            <p:cNvSpPr/>
            <p:nvPr/>
          </p:nvSpPr>
          <p:spPr bwMode="auto">
            <a:xfrm>
              <a:off x="7367846" y="2749865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22860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0BB2723-D44E-4348-9FDA-A4EA533E28F6}"/>
                </a:ext>
              </a:extLst>
            </p:cNvPr>
            <p:cNvSpPr/>
            <p:nvPr/>
          </p:nvSpPr>
          <p:spPr>
            <a:xfrm>
              <a:off x="7471755" y="2856050"/>
              <a:ext cx="2078182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Sentiment Analysis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8090A8-A70B-400A-9DD1-309E8CB79F4A}"/>
                </a:ext>
              </a:extLst>
            </p:cNvPr>
            <p:cNvSpPr/>
            <p:nvPr/>
          </p:nvSpPr>
          <p:spPr>
            <a:xfrm>
              <a:off x="7471755" y="2853274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Sentiment Analysis</a:t>
              </a: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A45BD03-93AC-418F-BD40-2399675DF449}"/>
              </a:ext>
            </a:extLst>
          </p:cNvPr>
          <p:cNvSpPr/>
          <p:nvPr/>
        </p:nvSpPr>
        <p:spPr>
          <a:xfrm>
            <a:off x="5041581" y="4535801"/>
            <a:ext cx="2078182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Key Phrase Extraction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4521988-3E79-43D6-BEA6-237AD29BBE0B}"/>
              </a:ext>
            </a:extLst>
          </p:cNvPr>
          <p:cNvGrpSpPr/>
          <p:nvPr/>
        </p:nvGrpSpPr>
        <p:grpSpPr>
          <a:xfrm>
            <a:off x="2560113" y="2600099"/>
            <a:ext cx="2286000" cy="3832931"/>
            <a:chOff x="4979671" y="2748595"/>
            <a:chExt cx="2286000" cy="3832931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0D70EA-59CB-4C76-900D-2DE769BC28C4}"/>
                </a:ext>
              </a:extLst>
            </p:cNvPr>
            <p:cNvSpPr/>
            <p:nvPr/>
          </p:nvSpPr>
          <p:spPr bwMode="auto">
            <a:xfrm>
              <a:off x="4979671" y="2748595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A29577D-77CB-46B3-AD14-93383CE3C7BF}"/>
                </a:ext>
              </a:extLst>
            </p:cNvPr>
            <p:cNvSpPr/>
            <p:nvPr/>
          </p:nvSpPr>
          <p:spPr>
            <a:xfrm>
              <a:off x="5083580" y="2854780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Create ML models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CD50533-2240-4BE3-B753-9E515A9F650E}"/>
                </a:ext>
              </a:extLst>
            </p:cNvPr>
            <p:cNvSpPr/>
            <p:nvPr/>
          </p:nvSpPr>
          <p:spPr>
            <a:xfrm>
              <a:off x="5036823" y="4692253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Explore predictions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0D5AAF-78A3-4D2F-A13F-301EEF000727}"/>
              </a:ext>
            </a:extLst>
          </p:cNvPr>
          <p:cNvGrpSpPr/>
          <p:nvPr/>
        </p:nvGrpSpPr>
        <p:grpSpPr>
          <a:xfrm>
            <a:off x="7325111" y="2600099"/>
            <a:ext cx="2286000" cy="3832931"/>
            <a:chOff x="9740875" y="2745499"/>
            <a:chExt cx="2286000" cy="3832931"/>
          </a:xfrm>
          <a:solidFill>
            <a:schemeClr val="accent1"/>
          </a:solidFill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DCFF518-F31B-450E-BD91-CE8F3E79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51765" y="6168093"/>
              <a:ext cx="247056" cy="269513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B4A46E6-BCE9-423A-BEA8-FDBCC556F265}"/>
                </a:ext>
              </a:extLst>
            </p:cNvPr>
            <p:cNvSpPr/>
            <p:nvPr/>
          </p:nvSpPr>
          <p:spPr bwMode="auto">
            <a:xfrm>
              <a:off x="9740875" y="2745499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22860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CE8CB72-37A2-4CB5-A62A-F3525F3843C5}"/>
                </a:ext>
              </a:extLst>
            </p:cNvPr>
            <p:cNvSpPr/>
            <p:nvPr/>
          </p:nvSpPr>
          <p:spPr>
            <a:xfrm>
              <a:off x="9844784" y="2851684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Key Driver Analysis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DC604BA-658D-45D5-A00F-A205A5DBED63}"/>
              </a:ext>
            </a:extLst>
          </p:cNvPr>
          <p:cNvSpPr/>
          <p:nvPr/>
        </p:nvSpPr>
        <p:spPr>
          <a:xfrm>
            <a:off x="7396141" y="4547604"/>
            <a:ext cx="2078182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Root Cause Analysis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62C697F-3995-4731-898D-F57D3FF51856}"/>
              </a:ext>
            </a:extLst>
          </p:cNvPr>
          <p:cNvGrpSpPr/>
          <p:nvPr/>
        </p:nvGrpSpPr>
        <p:grpSpPr>
          <a:xfrm>
            <a:off x="177614" y="2600099"/>
            <a:ext cx="2286000" cy="3832931"/>
            <a:chOff x="220760" y="2743199"/>
            <a:chExt cx="2286000" cy="3832931"/>
          </a:xfrm>
          <a:solidFill>
            <a:schemeClr val="accent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6921F5-50F1-4140-95FE-04A462EE4BA0}"/>
                </a:ext>
              </a:extLst>
            </p:cNvPr>
            <p:cNvSpPr/>
            <p:nvPr/>
          </p:nvSpPr>
          <p:spPr bwMode="auto">
            <a:xfrm>
              <a:off x="220760" y="2743199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233363" marR="0" lvl="1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00836C-6F8E-46C2-BF32-95CB7774EC38}"/>
                </a:ext>
              </a:extLst>
            </p:cNvPr>
            <p:cNvSpPr/>
            <p:nvPr/>
          </p:nvSpPr>
          <p:spPr>
            <a:xfrm>
              <a:off x="324669" y="2854780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Extend with Azure ML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2B4406A-F073-4352-ADA3-064FDD08DE47}"/>
                </a:ext>
              </a:extLst>
            </p:cNvPr>
            <p:cNvSpPr/>
            <p:nvPr/>
          </p:nvSpPr>
          <p:spPr>
            <a:xfrm>
              <a:off x="380760" y="4691796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Python &amp; R Integration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083F3F-316F-490D-89D4-9A364C0F0F79}"/>
              </a:ext>
            </a:extLst>
          </p:cNvPr>
          <p:cNvGrpSpPr/>
          <p:nvPr/>
        </p:nvGrpSpPr>
        <p:grpSpPr>
          <a:xfrm>
            <a:off x="9707610" y="2600099"/>
            <a:ext cx="2286000" cy="3832931"/>
            <a:chOff x="9740875" y="2745499"/>
            <a:chExt cx="2286000" cy="3832931"/>
          </a:xfrm>
          <a:solidFill>
            <a:schemeClr val="accent1"/>
          </a:solidFill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BC36AF2F-1A9A-4574-8AFA-0484CFF0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51765" y="6168093"/>
              <a:ext cx="247056" cy="269513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8106BA7-8552-41F0-8A71-2C5DA20D7616}"/>
                </a:ext>
              </a:extLst>
            </p:cNvPr>
            <p:cNvSpPr/>
            <p:nvPr/>
          </p:nvSpPr>
          <p:spPr bwMode="auto">
            <a:xfrm>
              <a:off x="9740875" y="2745499"/>
              <a:ext cx="2286000" cy="383293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  <a:p>
              <a:pPr marL="22860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441510E-37F7-4410-937E-6177B5D22457}"/>
                </a:ext>
              </a:extLst>
            </p:cNvPr>
            <p:cNvSpPr/>
            <p:nvPr/>
          </p:nvSpPr>
          <p:spPr>
            <a:xfrm>
              <a:off x="9809435" y="2851684"/>
              <a:ext cx="2078182" cy="3077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Smart Narratives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527C2B08-FD03-4C06-AE74-F02761AC12EA}"/>
              </a:ext>
            </a:extLst>
          </p:cNvPr>
          <p:cNvSpPr/>
          <p:nvPr/>
        </p:nvSpPr>
        <p:spPr>
          <a:xfrm>
            <a:off x="9776170" y="4547603"/>
            <a:ext cx="2078182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A96F3C-2ABE-4B75-81FE-1B23B04793A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453" y="3019410"/>
            <a:ext cx="2202541" cy="14717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E4BAE0-84A9-40C2-8048-07A15504F0A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453" y="4870214"/>
            <a:ext cx="2202540" cy="14603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21D7B41-5231-499C-91B7-33D7AFE5B2B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957" y="3019410"/>
            <a:ext cx="2202542" cy="14717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4628636C-2565-42EF-AECA-30DCC0E41E1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678" y="3019410"/>
            <a:ext cx="2190949" cy="14717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9579F0-248F-40C3-957C-BE25C1EB907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80" y="3019410"/>
            <a:ext cx="2177049" cy="14717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142E0C5-5E21-48D1-B65E-B3A4A0EAA75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36" y="3019410"/>
            <a:ext cx="2180478" cy="146213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" name="Picture 2" descr="Image result for r visualizations power bi">
            <a:extLst>
              <a:ext uri="{FF2B5EF4-FFF2-40B4-BE49-F238E27FC236}">
                <a16:creationId xmlns:a16="http://schemas.microsoft.com/office/drawing/2014/main" id="{84643849-BE63-48F8-947A-F62BDED1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336" y="4870214"/>
            <a:ext cx="2179714" cy="147666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2D0ECD3-E2CD-4F75-9E00-041C2ABAD163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80" y="4870214"/>
            <a:ext cx="2177049" cy="146034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40C431-7ECC-4B5E-A9E6-022FFFF64D6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678" y="4870214"/>
            <a:ext cx="2190949" cy="14768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7AEF27-452C-4938-BA34-8444C5D8921F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957" y="4870214"/>
            <a:ext cx="2202542" cy="14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0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06E-A08C-4018-87D7-487C0D8E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9144000" cy="553998"/>
          </a:xfrm>
        </p:spPr>
        <p:txBody>
          <a:bodyPr/>
          <a:lstStyle/>
          <a:p>
            <a:pPr lvl="0" defTabSz="914367">
              <a:lnSpc>
                <a:spcPct val="100000"/>
              </a:lnSpc>
              <a:spcBef>
                <a:spcPts val="0"/>
              </a:spcBef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AI for Business Users</a:t>
            </a:r>
          </a:p>
        </p:txBody>
      </p:sp>
    </p:spTree>
    <p:extLst>
      <p:ext uri="{BB962C8B-B14F-4D97-AF65-F5344CB8AC3E}">
        <p14:creationId xmlns:p14="http://schemas.microsoft.com/office/powerpoint/2010/main" val="40626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40E007-D91A-4C6C-A9BE-E3ECB46BF1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7" y="28081"/>
            <a:ext cx="12075634" cy="679254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483321-3921-46E6-A706-F87F8923A086}"/>
              </a:ext>
            </a:extLst>
          </p:cNvPr>
          <p:cNvCxnSpPr>
            <a:cxnSpLocks/>
          </p:cNvCxnSpPr>
          <p:nvPr/>
        </p:nvCxnSpPr>
        <p:spPr>
          <a:xfrm>
            <a:off x="2849880" y="1893026"/>
            <a:ext cx="0" cy="3840480"/>
          </a:xfrm>
          <a:prstGeom prst="line">
            <a:avLst/>
          </a:prstGeom>
          <a:noFill/>
          <a:ln w="9525" cap="flat" cmpd="sng" algn="ctr">
            <a:solidFill>
              <a:srgbClr val="7F7F7F">
                <a:alpha val="50000"/>
              </a:srgbClr>
            </a:solidFill>
            <a:prstDash val="solid"/>
          </a:ln>
          <a:effectLst/>
        </p:spPr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56336" y="37375"/>
            <a:ext cx="11994635" cy="703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Anomaly Detection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Enrich your time series charts with anomaly detection as well as </a:t>
            </a: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out of the box </a:t>
            </a:r>
            <a:r>
              <a:rPr kumimoji="0" lang="en-US" sz="140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explanations for anomalies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51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3F66DB-4FFE-4A41-976B-878EEC3ED8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11" y="645714"/>
            <a:ext cx="12090067" cy="617324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483321-3921-46E6-A706-F87F8923A086}"/>
              </a:ext>
            </a:extLst>
          </p:cNvPr>
          <p:cNvCxnSpPr>
            <a:cxnSpLocks/>
          </p:cNvCxnSpPr>
          <p:nvPr/>
        </p:nvCxnSpPr>
        <p:spPr>
          <a:xfrm>
            <a:off x="2849880" y="1893026"/>
            <a:ext cx="0" cy="3840480"/>
          </a:xfrm>
          <a:prstGeom prst="line">
            <a:avLst/>
          </a:prstGeom>
          <a:noFill/>
          <a:ln w="9525" cap="flat" cmpd="sng" algn="ctr">
            <a:solidFill>
              <a:srgbClr val="7F7F7F">
                <a:alpha val="50000"/>
              </a:srgbClr>
            </a:solidFill>
            <a:prstDash val="solid"/>
          </a:ln>
          <a:effectLst/>
        </p:spPr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9882" y="52935"/>
            <a:ext cx="11691637" cy="7546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Smart Narrative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Users can automatically summarize insights in their data with natural language.  </a:t>
            </a: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This can be done on a visual level or a report page level.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9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A13D73DD-C09A-4168-A90F-A463DC9F2E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4" y="648520"/>
            <a:ext cx="12057354" cy="615654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9882" y="52935"/>
            <a:ext cx="12054795" cy="7372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Smart Narrative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Users can format their narratives, changing colors, size and font.  Users can add their own dynamic values to the narratives, authoring them via Q&amp;A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48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7FA0C-C504-4B16-A181-CD85BEE8EA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41" y="781422"/>
            <a:ext cx="11948772" cy="602364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9882" y="52935"/>
            <a:ext cx="12054795" cy="728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Q&amp;A</a:t>
            </a:r>
          </a:p>
          <a:p>
            <a:pPr>
              <a:defRPr/>
            </a:pPr>
            <a:r>
              <a:rPr lang="en-US" sz="1400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Get answers by simply asking natural language questions. </a:t>
            </a:r>
            <a:r>
              <a:rPr kumimoji="0" lang="en-US" sz="140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T</a:t>
            </a:r>
            <a:r>
              <a:rPr lang="en-US" sz="1400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he Q&amp;A experience is fully integrated into the report canvas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>
              <a:defRPr/>
            </a:pPr>
            <a:endParaRPr lang="en-US" sz="1400" spc="0">
              <a:solidFill>
                <a:srgbClr val="353535">
                  <a:lumMod val="75000"/>
                </a:srgbClr>
              </a:solidFill>
              <a:latin typeface="Segoe UI" panose="020B0502040204020203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47577-0CA1-46B7-8893-37C7809635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627762"/>
            <a:ext cx="12010377" cy="617730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9882" y="52935"/>
            <a:ext cx="12054795" cy="692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Decomposition Tree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Explore your data via an interactive tree, break down your KPIs and conduct an AI driven root cause analysis</a:t>
            </a:r>
          </a:p>
          <a:p>
            <a:pPr>
              <a:defRPr/>
            </a:pPr>
            <a:endParaRPr lang="en-US" sz="1400" spc="0">
              <a:solidFill>
                <a:srgbClr val="353535">
                  <a:lumMod val="75000"/>
                </a:srgbClr>
              </a:solidFill>
              <a:latin typeface="Segoe UI" panose="020B0502040204020203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9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3872B-EB4C-465C-90D7-294E597AF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08" y="455041"/>
            <a:ext cx="11975590" cy="635002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774410-1F3B-435E-A07C-05A4A4A59D8F}"/>
              </a:ext>
            </a:extLst>
          </p:cNvPr>
          <p:cNvSpPr txBox="1">
            <a:spLocks/>
          </p:cNvSpPr>
          <p:nvPr/>
        </p:nvSpPr>
        <p:spPr>
          <a:xfrm>
            <a:off x="64912" y="52935"/>
            <a:ext cx="12054795" cy="692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2400" b="1">
                <a:solidFill>
                  <a:schemeClr val="tx1"/>
                </a:solidFill>
                <a:latin typeface="Segoe UI" panose="020B0502040204020203" pitchFamily="34" charset="0"/>
              </a:rPr>
              <a:t>Key Influencers</a:t>
            </a: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0">
                <a:solidFill>
                  <a:srgbClr val="353535">
                    <a:lumMod val="75000"/>
                  </a:srgbClr>
                </a:solidFill>
                <a:latin typeface="Segoe UI" panose="020B0502040204020203" pitchFamily="34" charset="0"/>
              </a:rPr>
              <a:t>Author an AI visual to help find what drives your KPIs.  </a:t>
            </a: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Find out what drives your KPIs – Key Influencers uncovers what matters</a:t>
            </a:r>
            <a:endParaRPr lang="en-US" sz="1400" spc="0">
              <a:solidFill>
                <a:srgbClr val="353535">
                  <a:lumMod val="75000"/>
                </a:srgbClr>
              </a:solidFill>
              <a:latin typeface="Segoe UI" panose="020B0502040204020203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rgbClr val="353535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spc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  <a:endParaRPr kumimoji="0" lang="en-US" sz="140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39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Widescreen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Segoe UI Semibold</vt:lpstr>
      <vt:lpstr>Office Theme</vt:lpstr>
      <vt:lpstr>Power BI AI</vt:lpstr>
      <vt:lpstr>PowerPoint Presentation</vt:lpstr>
      <vt:lpstr>AI for Business 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2024-01-25T18:44:43Z</dcterms:created>
  <dcterms:modified xsi:type="dcterms:W3CDTF">2024-01-25T19:11:12Z</dcterms:modified>
</cp:coreProperties>
</file>